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omorrow" panose="020B0604020202020204" charset="0"/>
      <p:regular r:id="rId17"/>
    </p:embeddedFont>
    <p:embeddedFont>
      <p:font typeface="Tomorrow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1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Behaviour Analysis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Uncovering insights to drive revenue, loyalty, and strategic growth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Tools: Python | SQL Server |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41414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95989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Promote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Target returning customers with subscription incentives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Strategic Discounts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Apply discounts selectively on price-sensitive products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Focus Marketing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Concentrate efforts on Young Adult demographic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Convert repeat buyers into subscribers through rewards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 Priority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Invest in high-rated and high-performing products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Challenge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Analyzing customer shopping behavior to identify key drivers of revenue and loyalty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002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 demographics impact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5023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Subscription effectiveness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90441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Product performance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3064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Purchasing patterns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331" y="433983"/>
            <a:ext cx="4053840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Objectives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2331" y="1181152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5" name="Shape 2"/>
          <p:cNvSpPr/>
          <p:nvPr/>
        </p:nvSpPr>
        <p:spPr>
          <a:xfrm>
            <a:off x="710089" y="1321594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1D1D1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224" y="1451729"/>
            <a:ext cx="213003" cy="2130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089" y="1952744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Demographics</a:t>
            </a:r>
            <a:endParaRPr lang="en-US" sz="1550" b="1" dirty="0"/>
          </a:p>
        </p:txBody>
      </p:sp>
      <p:sp>
        <p:nvSpPr>
          <p:cNvPr id="8" name="Text 4"/>
          <p:cNvSpPr/>
          <p:nvPr/>
        </p:nvSpPr>
        <p:spPr>
          <a:xfrm>
            <a:off x="710089" y="2293977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Tomorrow" pitchFamily="34" charset="0"/>
                <a:ea typeface="Tomorrow" pitchFamily="34" charset="-122"/>
                <a:cs typeface="Tomorrow" pitchFamily="34" charset="-120"/>
              </a:rPr>
              <a:t>Understand how customer profiles impact revenue generation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52331" y="2862024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10" name="Shape 6"/>
          <p:cNvSpPr/>
          <p:nvPr/>
        </p:nvSpPr>
        <p:spPr>
          <a:xfrm>
            <a:off x="710089" y="3019782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1D1D1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224" y="3149918"/>
            <a:ext cx="213003" cy="2130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0089" y="3650933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Subscriptions</a:t>
            </a:r>
            <a:endParaRPr lang="en-US" sz="1550" b="1" dirty="0"/>
          </a:p>
        </p:txBody>
      </p:sp>
      <p:sp>
        <p:nvSpPr>
          <p:cNvPr id="13" name="Text 8"/>
          <p:cNvSpPr/>
          <p:nvPr/>
        </p:nvSpPr>
        <p:spPr>
          <a:xfrm>
            <a:off x="710089" y="3992166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Tomorrow" pitchFamily="34" charset="0"/>
              </a:rPr>
              <a:t>Evaluate</a:t>
            </a: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>
                <a:latin typeface="Tomorrow" pitchFamily="34" charset="0"/>
              </a:rPr>
              <a:t>effectiveness of subscription and discount strategies</a:t>
            </a:r>
          </a:p>
        </p:txBody>
      </p:sp>
      <p:sp>
        <p:nvSpPr>
          <p:cNvPr id="14" name="Shape 9"/>
          <p:cNvSpPr/>
          <p:nvPr/>
        </p:nvSpPr>
        <p:spPr>
          <a:xfrm>
            <a:off x="552331" y="4560213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15" name="Shape 10"/>
          <p:cNvSpPr/>
          <p:nvPr/>
        </p:nvSpPr>
        <p:spPr>
          <a:xfrm>
            <a:off x="710089" y="4717971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1D1D1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224" y="4848106"/>
            <a:ext cx="213003" cy="2130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0089" y="5343167"/>
            <a:ext cx="197274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Products</a:t>
            </a:r>
            <a:endParaRPr lang="en-US" sz="1550" b="1" dirty="0"/>
          </a:p>
        </p:txBody>
      </p:sp>
      <p:sp>
        <p:nvSpPr>
          <p:cNvPr id="18" name="Text 12"/>
          <p:cNvSpPr/>
          <p:nvPr/>
        </p:nvSpPr>
        <p:spPr>
          <a:xfrm>
            <a:off x="744259" y="5690354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600" dirty="0">
                <a:latin typeface="Tomorrow" pitchFamily="34" charset="0"/>
              </a:rPr>
              <a:t>Identify top-performing products and categories</a:t>
            </a:r>
          </a:p>
        </p:txBody>
      </p:sp>
      <p:sp>
        <p:nvSpPr>
          <p:cNvPr id="19" name="Shape 13"/>
          <p:cNvSpPr/>
          <p:nvPr/>
        </p:nvSpPr>
        <p:spPr>
          <a:xfrm>
            <a:off x="552331" y="6258401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20" name="Shape 14"/>
          <p:cNvSpPr/>
          <p:nvPr/>
        </p:nvSpPr>
        <p:spPr>
          <a:xfrm>
            <a:off x="710089" y="6416159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1D1D1B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0224" y="6546294"/>
            <a:ext cx="213003" cy="2130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0089" y="7047309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Loyalty</a:t>
            </a:r>
            <a:endParaRPr lang="en-US" sz="1550" b="1" dirty="0"/>
          </a:p>
        </p:txBody>
      </p:sp>
      <p:sp>
        <p:nvSpPr>
          <p:cNvPr id="23" name="Text 16"/>
          <p:cNvSpPr/>
          <p:nvPr/>
        </p:nvSpPr>
        <p:spPr>
          <a:xfrm>
            <a:off x="732453" y="7388543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Tomorrow" pitchFamily="34" charset="0"/>
              </a:rPr>
              <a:t>Analyze customer loyalty and repeat purchasing behavior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9436"/>
            <a:ext cx="6693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&amp;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18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16887"/>
            <a:ext cx="4196358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91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Python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8161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cleaning, validation, and exploratory analysis to ensure high data quality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3618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716887"/>
            <a:ext cx="4196358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891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 Queries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38161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Business intelligence queries to answer key revenue and behavior questions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3618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716887"/>
            <a:ext cx="4196358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891195"/>
            <a:ext cx="29476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Power BI Dashboard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38161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Interactive visualizations for dynamic, user-driven insights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2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0345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Gender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4564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Age Group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288161" y="512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Purchase Data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5288161" y="570345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Amount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288161" y="614564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Product &amp; Category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5288161" y="658784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Previous Purchases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782532" y="512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Behavior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782532" y="5703451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82532" y="614564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Shipping Type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782532" y="6587847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775" y="685919"/>
            <a:ext cx="5836325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 Analysis Highlights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8775" y="1970603"/>
            <a:ext cx="6539508" cy="1741408"/>
          </a:xfrm>
          <a:prstGeom prst="roundRect">
            <a:avLst>
              <a:gd name="adj" fmla="val 6301"/>
            </a:avLst>
          </a:prstGeom>
          <a:solidFill>
            <a:srgbClr val="FCFCFC"/>
          </a:solidFill>
          <a:ln/>
        </p:spPr>
      </p:sp>
      <p:sp>
        <p:nvSpPr>
          <p:cNvPr id="4" name="Shape 2"/>
          <p:cNvSpPr/>
          <p:nvPr/>
        </p:nvSpPr>
        <p:spPr>
          <a:xfrm>
            <a:off x="678775" y="1947743"/>
            <a:ext cx="6539508" cy="91440"/>
          </a:xfrm>
          <a:prstGeom prst="roundRect">
            <a:avLst>
              <a:gd name="adj" fmla="val 31814"/>
            </a:avLst>
          </a:prstGeom>
          <a:solidFill>
            <a:srgbClr val="1D1D1B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679734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1D1D1B"/>
          </a:solidFill>
          <a:ln/>
        </p:spPr>
      </p:sp>
      <p:sp>
        <p:nvSpPr>
          <p:cNvPr id="6" name="Text 4"/>
          <p:cNvSpPr/>
          <p:nvPr/>
        </p:nvSpPr>
        <p:spPr>
          <a:xfrm>
            <a:off x="3832146" y="1825109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95469" y="2455426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Gender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95469" y="2874764"/>
            <a:ext cx="610612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Demographic spending patterns across male and female customers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412117" y="1970603"/>
            <a:ext cx="6539508" cy="1741408"/>
          </a:xfrm>
          <a:prstGeom prst="roundRect">
            <a:avLst>
              <a:gd name="adj" fmla="val 6301"/>
            </a:avLst>
          </a:prstGeom>
          <a:solidFill>
            <a:srgbClr val="FCFCFC"/>
          </a:solidFill>
          <a:ln/>
        </p:spPr>
      </p:sp>
      <p:sp>
        <p:nvSpPr>
          <p:cNvPr id="10" name="Shape 8"/>
          <p:cNvSpPr/>
          <p:nvPr/>
        </p:nvSpPr>
        <p:spPr>
          <a:xfrm>
            <a:off x="7412117" y="1947743"/>
            <a:ext cx="6539508" cy="91440"/>
          </a:xfrm>
          <a:prstGeom prst="roundRect">
            <a:avLst>
              <a:gd name="adj" fmla="val 31814"/>
            </a:avLst>
          </a:prstGeom>
          <a:solidFill>
            <a:srgbClr val="1D1D1B"/>
          </a:solidFill>
          <a:ln/>
        </p:spPr>
      </p:sp>
      <p:sp>
        <p:nvSpPr>
          <p:cNvPr id="11" name="Shape 9"/>
          <p:cNvSpPr/>
          <p:nvPr/>
        </p:nvSpPr>
        <p:spPr>
          <a:xfrm>
            <a:off x="10390942" y="1679734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1D1D1B"/>
          </a:solidFill>
          <a:ln/>
        </p:spPr>
      </p:sp>
      <p:sp>
        <p:nvSpPr>
          <p:cNvPr id="12" name="Text 10"/>
          <p:cNvSpPr/>
          <p:nvPr/>
        </p:nvSpPr>
        <p:spPr>
          <a:xfrm>
            <a:off x="10565487" y="1825109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628811" y="2455426"/>
            <a:ext cx="328243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High-Value Discount Users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8811" y="2874764"/>
            <a:ext cx="610612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Customers using discounts while spending above average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78775" y="4196715"/>
            <a:ext cx="6539508" cy="1431131"/>
          </a:xfrm>
          <a:prstGeom prst="roundRect">
            <a:avLst>
              <a:gd name="adj" fmla="val 7667"/>
            </a:avLst>
          </a:prstGeom>
          <a:solidFill>
            <a:srgbClr val="FCFCFC"/>
          </a:solidFill>
          <a:ln/>
        </p:spPr>
      </p:sp>
      <p:sp>
        <p:nvSpPr>
          <p:cNvPr id="16" name="Shape 14"/>
          <p:cNvSpPr/>
          <p:nvPr/>
        </p:nvSpPr>
        <p:spPr>
          <a:xfrm>
            <a:off x="678775" y="4173855"/>
            <a:ext cx="6539508" cy="91440"/>
          </a:xfrm>
          <a:prstGeom prst="roundRect">
            <a:avLst>
              <a:gd name="adj" fmla="val 31814"/>
            </a:avLst>
          </a:prstGeom>
          <a:solidFill>
            <a:srgbClr val="1D1D1B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00" y="3905845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1D1D1B"/>
          </a:solidFill>
          <a:ln/>
        </p:spPr>
      </p:sp>
      <p:sp>
        <p:nvSpPr>
          <p:cNvPr id="18" name="Text 16"/>
          <p:cNvSpPr/>
          <p:nvPr/>
        </p:nvSpPr>
        <p:spPr>
          <a:xfrm>
            <a:off x="3832146" y="4051221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895469" y="4681538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Top-Rated Products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895469" y="5100876"/>
            <a:ext cx="610612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Items with highest customer satisfaction scores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412117" y="4196715"/>
            <a:ext cx="6539508" cy="1431131"/>
          </a:xfrm>
          <a:prstGeom prst="roundRect">
            <a:avLst>
              <a:gd name="adj" fmla="val 7667"/>
            </a:avLst>
          </a:prstGeom>
          <a:solidFill>
            <a:srgbClr val="FCFCFC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2117" y="4173855"/>
            <a:ext cx="6539508" cy="91440"/>
          </a:xfrm>
          <a:prstGeom prst="roundRect">
            <a:avLst>
              <a:gd name="adj" fmla="val 31814"/>
            </a:avLst>
          </a:prstGeom>
          <a:solidFill>
            <a:srgbClr val="1D1D1B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90942" y="3905845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1D1D1B"/>
          </a:solidFill>
          <a:ln/>
        </p:spPr>
      </p:sp>
      <p:sp>
        <p:nvSpPr>
          <p:cNvPr id="24" name="Text 22"/>
          <p:cNvSpPr/>
          <p:nvPr/>
        </p:nvSpPr>
        <p:spPr>
          <a:xfrm>
            <a:off x="10565487" y="4051221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7628811" y="4681538"/>
            <a:ext cx="269700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Shipping vs Spending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628811" y="5100876"/>
            <a:ext cx="610612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Impact of delivery preference on purchase behavior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678775" y="6112550"/>
            <a:ext cx="6539508" cy="1431131"/>
          </a:xfrm>
          <a:prstGeom prst="roundRect">
            <a:avLst>
              <a:gd name="adj" fmla="val 7667"/>
            </a:avLst>
          </a:prstGeom>
          <a:solidFill>
            <a:srgbClr val="FCFCFC"/>
          </a:solidFill>
          <a:ln/>
        </p:spPr>
      </p:sp>
      <p:sp>
        <p:nvSpPr>
          <p:cNvPr id="28" name="Shape 26"/>
          <p:cNvSpPr/>
          <p:nvPr/>
        </p:nvSpPr>
        <p:spPr>
          <a:xfrm>
            <a:off x="678775" y="6089690"/>
            <a:ext cx="6539508" cy="91440"/>
          </a:xfrm>
          <a:prstGeom prst="roundRect">
            <a:avLst>
              <a:gd name="adj" fmla="val 31814"/>
            </a:avLst>
          </a:prstGeom>
          <a:solidFill>
            <a:srgbClr val="1D1D1B"/>
          </a:solidFill>
          <a:ln/>
        </p:spPr>
      </p:sp>
      <p:sp>
        <p:nvSpPr>
          <p:cNvPr id="29" name="Shape 27"/>
          <p:cNvSpPr/>
          <p:nvPr/>
        </p:nvSpPr>
        <p:spPr>
          <a:xfrm>
            <a:off x="3657600" y="5821680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1D1D1B"/>
          </a:solidFill>
          <a:ln/>
        </p:spPr>
      </p:sp>
      <p:sp>
        <p:nvSpPr>
          <p:cNvPr id="30" name="Text 28"/>
          <p:cNvSpPr/>
          <p:nvPr/>
        </p:nvSpPr>
        <p:spPr>
          <a:xfrm>
            <a:off x="3832146" y="5967055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895469" y="6597372"/>
            <a:ext cx="252614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Subscription Impact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895469" y="7016710"/>
            <a:ext cx="610612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Revenue comparison between subscribers and non-subscribers</a:t>
            </a:r>
            <a:endParaRPr lang="en-US" sz="1500" dirty="0"/>
          </a:p>
        </p:txBody>
      </p:sp>
      <p:sp>
        <p:nvSpPr>
          <p:cNvPr id="33" name="Shape 31"/>
          <p:cNvSpPr/>
          <p:nvPr/>
        </p:nvSpPr>
        <p:spPr>
          <a:xfrm>
            <a:off x="7412117" y="6112550"/>
            <a:ext cx="6539508" cy="1431131"/>
          </a:xfrm>
          <a:prstGeom prst="roundRect">
            <a:avLst>
              <a:gd name="adj" fmla="val 7667"/>
            </a:avLst>
          </a:prstGeom>
          <a:solidFill>
            <a:srgbClr val="FCFCFC"/>
          </a:solidFill>
          <a:ln/>
        </p:spPr>
      </p:sp>
      <p:sp>
        <p:nvSpPr>
          <p:cNvPr id="34" name="Shape 32"/>
          <p:cNvSpPr/>
          <p:nvPr/>
        </p:nvSpPr>
        <p:spPr>
          <a:xfrm>
            <a:off x="7412117" y="6089690"/>
            <a:ext cx="6539508" cy="91440"/>
          </a:xfrm>
          <a:prstGeom prst="roundRect">
            <a:avLst>
              <a:gd name="adj" fmla="val 31814"/>
            </a:avLst>
          </a:prstGeom>
          <a:solidFill>
            <a:srgbClr val="1D1D1B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90942" y="5821680"/>
            <a:ext cx="581739" cy="581739"/>
          </a:xfrm>
          <a:prstGeom prst="roundRect">
            <a:avLst>
              <a:gd name="adj" fmla="val 157184"/>
            </a:avLst>
          </a:prstGeom>
          <a:solidFill>
            <a:srgbClr val="1D1D1B"/>
          </a:solidFill>
          <a:ln/>
        </p:spPr>
      </p:sp>
      <p:sp>
        <p:nvSpPr>
          <p:cNvPr id="36" name="Text 34"/>
          <p:cNvSpPr/>
          <p:nvPr/>
        </p:nvSpPr>
        <p:spPr>
          <a:xfrm>
            <a:off x="10565487" y="5967055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6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7628811" y="6597372"/>
            <a:ext cx="301490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Segmentation</a:t>
            </a:r>
            <a:endParaRPr lang="en-US" sz="1900" dirty="0"/>
          </a:p>
        </p:txBody>
      </p:sp>
      <p:sp>
        <p:nvSpPr>
          <p:cNvPr id="38" name="Text 36"/>
          <p:cNvSpPr/>
          <p:nvPr/>
        </p:nvSpPr>
        <p:spPr>
          <a:xfrm>
            <a:off x="7628811" y="7016710"/>
            <a:ext cx="610612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New, Returning, and Loyal customer distribution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3159" y="343758"/>
            <a:ext cx="12505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53159" y="1006723"/>
            <a:ext cx="12328651" cy="533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Interactive dashboard enabling dynamic filtering by gender, category, shipping type, and subscription status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462E6-146D-4E3C-92E7-53BF26FD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59" y="1668378"/>
            <a:ext cx="13708273" cy="6208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355"/>
            <a:ext cx="6441043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Performance Metrics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683" y="1688306"/>
            <a:ext cx="4238387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3.9K</a:t>
            </a:r>
            <a:endParaRPr lang="en-US" sz="5200" dirty="0"/>
          </a:p>
        </p:txBody>
      </p:sp>
      <p:sp>
        <p:nvSpPr>
          <p:cNvPr id="4" name="Text 2"/>
          <p:cNvSpPr/>
          <p:nvPr/>
        </p:nvSpPr>
        <p:spPr>
          <a:xfrm>
            <a:off x="1564719" y="2605564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Total Customers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05683" y="3041571"/>
            <a:ext cx="423838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Active customer base analyzed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196007" y="1688306"/>
            <a:ext cx="4238387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$59.76</a:t>
            </a:r>
            <a:endParaRPr lang="en-US" sz="5200" dirty="0"/>
          </a:p>
        </p:txBody>
      </p:sp>
      <p:sp>
        <p:nvSpPr>
          <p:cNvPr id="7" name="Text 5"/>
          <p:cNvSpPr/>
          <p:nvPr/>
        </p:nvSpPr>
        <p:spPr>
          <a:xfrm>
            <a:off x="6055043" y="2605564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Avg Purchase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196007" y="3041571"/>
            <a:ext cx="423838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transaction value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686330" y="1688306"/>
            <a:ext cx="4238387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3.75</a:t>
            </a:r>
            <a:endParaRPr lang="en-US" sz="5200" dirty="0"/>
          </a:p>
        </p:txBody>
      </p:sp>
      <p:sp>
        <p:nvSpPr>
          <p:cNvPr id="10" name="Text 8"/>
          <p:cNvSpPr/>
          <p:nvPr/>
        </p:nvSpPr>
        <p:spPr>
          <a:xfrm>
            <a:off x="10545366" y="2605564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Avg Rating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686330" y="3041571"/>
            <a:ext cx="423838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 satisfaction score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2707481" y="4901208"/>
            <a:ext cx="2479834" cy="50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27%</a:t>
            </a:r>
            <a:endParaRPr lang="en-US" sz="39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04" y="3641169"/>
            <a:ext cx="3024307" cy="302430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2687360" y="6917412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Subscribed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05683" y="7353419"/>
            <a:ext cx="648354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Significant growth opportunity in subscription conversion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442966" y="4901208"/>
            <a:ext cx="2479834" cy="50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73%</a:t>
            </a:r>
            <a:endParaRPr lang="en-US" sz="39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789" y="3641169"/>
            <a:ext cx="3024307" cy="3024307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422844" y="6917412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Non-Subscribed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7441168" y="7353419"/>
            <a:ext cx="648354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Large potential customer base for subscription campaigns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96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Category &amp; Age Group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04198"/>
            <a:ext cx="3065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6853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Clothing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leads in both sales volume and revenue generation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1522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Clothing: Highest performer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574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Accessories: Strong contributor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625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Footwear: Moderate sales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3047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Outerwear: Lowest contribution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104198"/>
            <a:ext cx="3260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36853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Young Adults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generate highest sales and revenue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61522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Young Adult: Top segment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0574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Middle-aged: Strong second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49961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Adult: Moderate contribution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59418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Senior: Smallest segment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7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1712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Subscription Power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43435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Subscribed customers spend more and generate higher total revenue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71712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1D1D1B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Smart Discounting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43435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Discounts don't negatively impact high-value customers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17125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1D1D1B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Category Leader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43435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Clothing is the strongest revenue-driving category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05030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1D1D1B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31844"/>
            <a:ext cx="2868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Demographic Focus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2226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Young Adults are the most profitable customer segment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005030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1D1D1B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362" y="5231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Loyalty Connection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362" y="572226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Loyal customers show higher tendency to subscribe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432</Words>
  <Application>Microsoft Office PowerPoint</Application>
  <PresentationFormat>Custom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Tomorrow Semi Bold</vt:lpstr>
      <vt:lpstr>Arial</vt:lpstr>
      <vt:lpstr>Tomorrow Light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Aadesh Borey</cp:lastModifiedBy>
  <cp:revision>3</cp:revision>
  <dcterms:created xsi:type="dcterms:W3CDTF">2025-12-19T12:39:59Z</dcterms:created>
  <dcterms:modified xsi:type="dcterms:W3CDTF">2025-12-19T12:48:39Z</dcterms:modified>
</cp:coreProperties>
</file>